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73" r:id="rId2"/>
    <p:sldId id="259" r:id="rId3"/>
    <p:sldId id="257" r:id="rId4"/>
    <p:sldId id="267" r:id="rId5"/>
    <p:sldId id="266" r:id="rId6"/>
    <p:sldId id="281" r:id="rId7"/>
    <p:sldId id="282" r:id="rId8"/>
    <p:sldId id="283" r:id="rId9"/>
    <p:sldId id="284" r:id="rId10"/>
    <p:sldId id="285" r:id="rId11"/>
    <p:sldId id="286" r:id="rId12"/>
    <p:sldId id="271" r:id="rId13"/>
    <p:sldId id="272" r:id="rId14"/>
    <p:sldId id="263" r:id="rId15"/>
    <p:sldId id="268" r:id="rId16"/>
    <p:sldId id="269" r:id="rId17"/>
    <p:sldId id="287" r:id="rId18"/>
    <p:sldId id="270" r:id="rId19"/>
    <p:sldId id="288" r:id="rId20"/>
    <p:sldId id="289" r:id="rId21"/>
    <p:sldId id="274" r:id="rId22"/>
    <p:sldId id="293" r:id="rId23"/>
    <p:sldId id="294" r:id="rId24"/>
    <p:sldId id="295" r:id="rId25"/>
    <p:sldId id="296" r:id="rId26"/>
    <p:sldId id="290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8A729-355E-4EB0-B6F4-45CD577E9D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A4504-8F6F-40A7-B406-1329C0185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53715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1CC8-2F2A-4506-B535-76BEB4501FDD}" type="datetime1">
              <a:rPr lang="ko-KR" altLang="en-US" smtClean="0"/>
              <a:t>2021-03-31</a:t>
            </a:fld>
            <a:endParaRPr lang="ko-KR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3" y="541420"/>
            <a:ext cx="4852737" cy="485273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247579"/>
            <a:ext cx="1050757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7254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04420" y="6537960"/>
            <a:ext cx="11699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245617" y="6583680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485048"/>
            <a:ext cx="12192000" cy="556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60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patt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598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5949-EF51-4610-BB33-F62D8AE8A3E2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4206" y="6546692"/>
            <a:ext cx="2856970" cy="31130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588211" y="748632"/>
            <a:ext cx="450353" cy="436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245617" y="6583680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108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NO patt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A7847-B86A-4AD0-99BC-E7A2912344A8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4206" y="6546692"/>
            <a:ext cx="2856970" cy="31130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588211" y="748632"/>
            <a:ext cx="450353" cy="436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245617" y="6583680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993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3F2-64B6-4F97-BFE0-B853CDD3A29B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05184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9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6D7D-5E7A-48F7-8B7F-10530D531B37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300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0CE4-0D4C-4E9E-925D-2B461D126C38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30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CD955-C5DF-4360-AA70-E1343BA2A062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56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3086-4624-4F5D-B38A-491AEE3A9767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5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537157"/>
          </a:xfrm>
          <a:prstGeom prst="rect">
            <a:avLst/>
          </a:prstGeom>
          <a:solidFill>
            <a:srgbClr val="3536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A1FF-81AF-47AC-9628-A6E7E5C12F9B}" type="datetime1">
              <a:rPr lang="ko-KR" altLang="en-US" smtClean="0"/>
              <a:t>2021-03-31</a:t>
            </a:fld>
            <a:endParaRPr lang="ko-KR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25000"/>
            <a:alphaModFix amt="10000"/>
          </a:blip>
          <a:stretch>
            <a:fillRect/>
          </a:stretch>
        </p:blipFill>
        <p:spPr>
          <a:xfrm>
            <a:off x="3609473" y="541420"/>
            <a:ext cx="4852737" cy="485273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247579"/>
            <a:ext cx="1050757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7254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245617" y="6583680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519672"/>
            <a:ext cx="12192000" cy="33832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SIL_logo-0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3" y="6535078"/>
            <a:ext cx="2889842" cy="370492"/>
          </a:xfrm>
          <a:prstGeom prst="rect">
            <a:avLst/>
          </a:prstGeom>
        </p:spPr>
      </p:pic>
      <p:pic>
        <p:nvPicPr>
          <p:cNvPr id="15" name="Picture 14" descr="KAIST_logo_tran_white.gif"/>
          <p:cNvPicPr>
            <a:picLocks noChangeAspect="1"/>
          </p:cNvPicPr>
          <p:nvPr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07"/>
          <a:stretch/>
        </p:blipFill>
        <p:spPr>
          <a:xfrm>
            <a:off x="8063158" y="6596010"/>
            <a:ext cx="806433" cy="14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21623" y="6537960"/>
            <a:ext cx="2922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b="0" dirty="0">
                <a:solidFill>
                  <a:schemeClr val="bg1"/>
                </a:solidFill>
                <a:latin typeface="Arial"/>
                <a:cs typeface="Arial"/>
              </a:rPr>
              <a:t>Industrial &amp; Systems Engineering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2874" y="6537960"/>
            <a:ext cx="11699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0" y="6492240"/>
            <a:ext cx="12192000" cy="3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1237034" y="6575088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8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EC7E-3751-42B9-84E1-815142D50501}" type="datetime1">
              <a:rPr lang="ko-KR" altLang="en-US" smtClean="0"/>
              <a:t>2021-03-31</a:t>
            </a:fld>
            <a:endParaRPr lang="ko-KR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17000"/>
          </a:blip>
          <a:stretch>
            <a:fillRect/>
          </a:stretch>
        </p:blipFill>
        <p:spPr>
          <a:xfrm>
            <a:off x="3609473" y="541420"/>
            <a:ext cx="4852737" cy="485273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2211" y="1247579"/>
            <a:ext cx="10507578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7254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245617" y="6583680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519672"/>
            <a:ext cx="12192000" cy="33832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SIL_logo-0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3" y="6535078"/>
            <a:ext cx="2889842" cy="370492"/>
          </a:xfrm>
          <a:prstGeom prst="rect">
            <a:avLst/>
          </a:prstGeom>
        </p:spPr>
      </p:pic>
      <p:pic>
        <p:nvPicPr>
          <p:cNvPr id="15" name="Picture 14" descr="KAIST_logo_tran_white.gif"/>
          <p:cNvPicPr>
            <a:picLocks noChangeAspect="1"/>
          </p:cNvPicPr>
          <p:nvPr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07"/>
          <a:stretch/>
        </p:blipFill>
        <p:spPr>
          <a:xfrm>
            <a:off x="8063158" y="6596010"/>
            <a:ext cx="806433" cy="1489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21623" y="6537960"/>
            <a:ext cx="2922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b="0" dirty="0">
                <a:solidFill>
                  <a:schemeClr val="bg1"/>
                </a:solidFill>
                <a:latin typeface="Arial"/>
                <a:cs typeface="Arial"/>
              </a:rPr>
              <a:t>Industrial &amp; Systems Engineering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2874" y="6537960"/>
            <a:ext cx="11699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0" y="6492240"/>
            <a:ext cx="12192000" cy="3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1237034" y="6575088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89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patt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598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1ABD-EAC9-409F-8D3B-5920B2A12DF2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8190" y="6534364"/>
            <a:ext cx="2743200" cy="32363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588211" y="748632"/>
            <a:ext cx="450353" cy="436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245617" y="6583680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NO patt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FE26A-3819-4199-BA2C-37FC070C779E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8190" y="6534364"/>
            <a:ext cx="2743200" cy="32363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588211" y="748632"/>
            <a:ext cx="450353" cy="436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245617" y="6583680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7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(patt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55195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rgbClr val="0000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34920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7CA3-10AC-4C34-9ACB-99FF1F53A4BB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0220" y="6492875"/>
            <a:ext cx="2906293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1245617" y="6583680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5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0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(NO patt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55195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rgbClr val="40404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34920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3DAF-AD7B-4FF5-8688-172EA8819B9E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0220" y="6492875"/>
            <a:ext cx="2906293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1245617" y="6583680"/>
            <a:ext cx="0" cy="225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3609473" y="541420"/>
            <a:ext cx="4852737" cy="48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4415-4294-4D59-B3CA-CDF6C0D943E6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2852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588211" y="748632"/>
            <a:ext cx="450353" cy="436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245617" y="6571351"/>
            <a:ext cx="0" cy="2437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C36E-C911-46D7-BE16-7EE3F1E6CF50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17514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37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85048"/>
            <a:ext cx="12192000" cy="37295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37960"/>
            <a:ext cx="12192001" cy="3317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93579"/>
            <a:ext cx="10515599" cy="67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99" y="108161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1BAE2-1A4E-48EE-8FDA-CC799B964032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04420" y="6537960"/>
            <a:ext cx="1169977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DB707C4-898D-4214-A7A4-574A72004E0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8" name="Picture 57" descr="SIL_logo-02.eps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3" y="6535078"/>
            <a:ext cx="2889842" cy="370492"/>
          </a:xfrm>
          <a:prstGeom prst="rect">
            <a:avLst/>
          </a:prstGeom>
        </p:spPr>
      </p:pic>
      <p:pic>
        <p:nvPicPr>
          <p:cNvPr id="8" name="Picture 7" descr="KAIST_logo_tran_white.gif"/>
          <p:cNvPicPr>
            <a:picLocks noChangeAspect="1"/>
          </p:cNvPicPr>
          <p:nvPr/>
        </p:nvPicPr>
        <p:blipFill rotWithShape="1">
          <a:blip r:embed="rId19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07"/>
          <a:stretch/>
        </p:blipFill>
        <p:spPr>
          <a:xfrm>
            <a:off x="8063158" y="6596010"/>
            <a:ext cx="806433" cy="148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21623" y="6537960"/>
            <a:ext cx="2922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Industrial &amp;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177637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marL="457200" algn="l" defTabSz="914400" rtl="0" eaLnBrk="1" latinLnBrk="1" hangingPunct="1">
        <a:lnSpc>
          <a:spcPct val="90000"/>
        </a:lnSpc>
        <a:spcBef>
          <a:spcPct val="0"/>
        </a:spcBef>
        <a:buNone/>
        <a:defRPr sz="2600" b="1" kern="12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Dixon/snak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1618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sitzmann.github.io/siren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0960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09601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09601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gif"/><Relationship Id="rId7" Type="http://schemas.openxmlformats.org/officeDocument/2006/relationships/image" Target="../media/image60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63.png"/><Relationship Id="rId4" Type="http://schemas.openxmlformats.org/officeDocument/2006/relationships/image" Target="../media/image8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Sks3zF9e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abs/1902.0301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842211" y="1891637"/>
            <a:ext cx="10507578" cy="2387600"/>
          </a:xfrm>
        </p:spPr>
        <p:txBody>
          <a:bodyPr/>
          <a:lstStyle/>
          <a:p>
            <a:r>
              <a:rPr lang="en-US" altLang="ko-KR" dirty="0"/>
              <a:t>System</a:t>
            </a:r>
            <a:br>
              <a:rPr lang="en-US" altLang="ko-KR" dirty="0"/>
            </a:br>
            <a:r>
              <a:rPr lang="en-US" altLang="ko-KR" dirty="0"/>
              <a:t>Intelligence</a:t>
            </a:r>
            <a:br>
              <a:rPr lang="en-US" altLang="ko-KR" dirty="0"/>
            </a:br>
            <a:r>
              <a:rPr lang="en-US" altLang="ko-KR" dirty="0"/>
              <a:t>Laboratory</a:t>
            </a:r>
            <a:endParaRPr lang="ko-KR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9FF90B-AAD8-4356-A039-2BE0015C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719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Snake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68799" y="1081619"/>
                <a:ext cx="6386183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Formulation of </a:t>
                </a:r>
                <a:r>
                  <a:rPr lang="en-US" altLang="ko-KR" i="1" dirty="0"/>
                  <a:t>Snake</a:t>
                </a:r>
                <a:r>
                  <a:rPr lang="en-US" altLang="ko-KR" baseline="30000" dirty="0"/>
                  <a:t>1 </a:t>
                </a:r>
                <a:r>
                  <a:rPr lang="en-US" altLang="ko-K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𝑆𝑛𝑎𝑘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where </a:t>
                </a:r>
                <a:r>
                  <a:rPr lang="en-US" altLang="ko-KR" i="1" dirty="0"/>
                  <a:t>a </a:t>
                </a:r>
                <a:r>
                  <a:rPr lang="en-US" altLang="ko-KR" dirty="0"/>
                  <a:t> can be set as learnable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Improvements over previous periodic functions:</a:t>
                </a:r>
              </a:p>
              <a:p>
                <a:r>
                  <a:rPr lang="en-US" altLang="ko-KR" dirty="0"/>
                  <a:t>Monotonic (easier to train)</a:t>
                </a:r>
              </a:p>
              <a:p>
                <a:r>
                  <a:rPr lang="en-US" altLang="ko-KR" dirty="0"/>
                  <a:t>Easy drop-in replacement</a:t>
                </a:r>
              </a:p>
              <a:p>
                <a:r>
                  <a:rPr lang="en-US" altLang="ko-KR" dirty="0"/>
                  <a:t>Universal approximation properties</a:t>
                </a:r>
              </a:p>
              <a:p>
                <a:r>
                  <a:rPr lang="en-US" altLang="ko-KR" dirty="0"/>
                  <a:t>Competitive with 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 and other activation</a:t>
                </a:r>
              </a:p>
              <a:p>
                <a:pPr>
                  <a:buFontTx/>
                  <a:buChar char="-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799" y="1081619"/>
                <a:ext cx="6386183" cy="4351338"/>
              </a:xfrm>
              <a:blipFill>
                <a:blip r:embed="rId2"/>
                <a:stretch>
                  <a:fillRect l="-954" t="-560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11537-115A-490F-9719-2189E59A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799" y="5848349"/>
            <a:ext cx="4114800" cy="365125"/>
          </a:xfrm>
        </p:spPr>
        <p:txBody>
          <a:bodyPr/>
          <a:lstStyle/>
          <a:p>
            <a:r>
              <a:rPr lang="en-US" altLang="ko-KR" dirty="0"/>
              <a:t>1. Implementation at </a:t>
            </a:r>
            <a:r>
              <a:rPr lang="en-US" altLang="ko-KR" dirty="0">
                <a:hlinkClick r:id="rId3"/>
              </a:rPr>
              <a:t>https://github.com/EdwardDixon/snake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53AAE-F0C6-405D-994F-6A39DF3CF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10" y="1455188"/>
            <a:ext cx="3791162" cy="360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2ACB47-77F1-4D49-9ECB-9878CBE6AB16}"/>
              </a:ext>
            </a:extLst>
          </p:cNvPr>
          <p:cNvSpPr txBox="1"/>
          <p:nvPr/>
        </p:nvSpPr>
        <p:spPr>
          <a:xfrm>
            <a:off x="6533244" y="5006115"/>
            <a:ext cx="370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/>
            <a:r>
              <a:rPr lang="en-US" sz="1600" i="1" dirty="0"/>
              <a:t>Snake with different a: this parameter regulates the frequency </a:t>
            </a:r>
          </a:p>
        </p:txBody>
      </p:sp>
    </p:spTree>
    <p:extLst>
      <p:ext uri="{BB962C8B-B14F-4D97-AF65-F5344CB8AC3E}">
        <p14:creationId xmlns:p14="http://schemas.microsoft.com/office/powerpoint/2010/main" val="280243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Snake Extrapolation</a:t>
            </a:r>
            <a:endParaRPr lang="ko-KR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89367F-0144-4653-8429-31CB50EB9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1" y="2645549"/>
            <a:ext cx="5193104" cy="16960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11537-115A-490F-9719-2189E59A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6A2728-DEC0-40E7-9A94-4D7D17584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1" y="859580"/>
            <a:ext cx="5193104" cy="1696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FECC81-DEEC-4F1D-A5DE-EBDE040C4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1" y="4302372"/>
            <a:ext cx="5193104" cy="1696048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39FDA1C-5B0A-469F-AA5D-9CF5A53B26C8}"/>
              </a:ext>
            </a:extLst>
          </p:cNvPr>
          <p:cNvSpPr txBox="1">
            <a:spLocks/>
          </p:cNvSpPr>
          <p:nvPr/>
        </p:nvSpPr>
        <p:spPr>
          <a:xfrm>
            <a:off x="1325417" y="1119327"/>
            <a:ext cx="47705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C00786-9E9F-456C-A186-14C8E0993E59}"/>
                  </a:ext>
                </a:extLst>
              </p:cNvPr>
              <p:cNvSpPr txBox="1"/>
              <p:nvPr/>
            </p:nvSpPr>
            <p:spPr>
              <a:xfrm>
                <a:off x="1412236" y="1451797"/>
                <a:ext cx="2229200" cy="511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/>
                <a:r>
                  <a:rPr lang="en-US" b="0" dirty="0"/>
                  <a:t>Tanh(x)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C00786-9E9F-456C-A186-14C8E0993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36" y="1451797"/>
                <a:ext cx="2229200" cy="511615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FECB40-52E9-41A9-B7D2-88B947781D77}"/>
                  </a:ext>
                </a:extLst>
              </p:cNvPr>
              <p:cNvSpPr txBox="1"/>
              <p:nvPr/>
            </p:nvSpPr>
            <p:spPr>
              <a:xfrm>
                <a:off x="1325417" y="3081335"/>
                <a:ext cx="609600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/>
                <a:r>
                  <a:rPr lang="en-US" b="0" dirty="0" err="1"/>
                  <a:t>ReLU</a:t>
                </a:r>
                <a:r>
                  <a:rPr lang="en-US" b="0" dirty="0"/>
                  <a:t>(x) 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FECB40-52E9-41A9-B7D2-88B947781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417" y="3081335"/>
                <a:ext cx="6096000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E852EE-BBC9-44CE-9737-6DB6551FBD6D}"/>
                  </a:ext>
                </a:extLst>
              </p:cNvPr>
              <p:cNvSpPr txBox="1"/>
              <p:nvPr/>
            </p:nvSpPr>
            <p:spPr>
              <a:xfrm>
                <a:off x="1412236" y="4677214"/>
                <a:ext cx="3327321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/>
                <a:r>
                  <a:rPr lang="en-US" altLang="ko-KR" dirty="0"/>
                  <a:t>Snake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E852EE-BBC9-44CE-9737-6DB6551FB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36" y="4677214"/>
                <a:ext cx="3327321" cy="484941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47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Competitiveness against Other Activation Functions – Periodic Data</a:t>
            </a:r>
            <a:endParaRPr lang="ko-KR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57AC1-5600-4D0D-A476-48B8D6C2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D53E443-AF70-4D8C-A80D-D7A9B1CF8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198386"/>
              </p:ext>
            </p:extLst>
          </p:nvPr>
        </p:nvGraphicFramePr>
        <p:xfrm>
          <a:off x="4969221" y="1703795"/>
          <a:ext cx="5901979" cy="2459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8229600" imgH="3428695" progId="Acrobat.Document.DC">
                  <p:embed/>
                </p:oleObj>
              </mc:Choice>
              <mc:Fallback>
                <p:oleObj name="Acrobat Document" r:id="rId2" imgW="8229600" imgH="342869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9221" y="1703795"/>
                        <a:ext cx="5901979" cy="2459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CFDF50D-FA40-4211-A2E3-A40283698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44655"/>
              </p:ext>
            </p:extLst>
          </p:nvPr>
        </p:nvGraphicFramePr>
        <p:xfrm>
          <a:off x="1049637" y="1220350"/>
          <a:ext cx="3249886" cy="2843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5486400" imgH="4800245" progId="Acrobat.Document.DC">
                  <p:embed/>
                </p:oleObj>
              </mc:Choice>
              <mc:Fallback>
                <p:oleObj name="Acrobat Document" r:id="rId4" imgW="5486400" imgH="480024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9637" y="1220350"/>
                        <a:ext cx="3249886" cy="2843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82465E6-BF24-4185-A02C-608530940522}"/>
              </a:ext>
            </a:extLst>
          </p:cNvPr>
          <p:cNvSpPr txBox="1"/>
          <p:nvPr/>
        </p:nvSpPr>
        <p:spPr>
          <a:xfrm>
            <a:off x="795614" y="4208379"/>
            <a:ext cx="37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/>
            <a:r>
              <a:rPr lang="en-US" sz="1600" i="1" dirty="0"/>
              <a:t>Atmospheric temperature prediction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D72E3-058B-4F88-B8A6-AB37974E82C3}"/>
              </a:ext>
            </a:extLst>
          </p:cNvPr>
          <p:cNvSpPr txBox="1"/>
          <p:nvPr/>
        </p:nvSpPr>
        <p:spPr>
          <a:xfrm>
            <a:off x="6101906" y="4208379"/>
            <a:ext cx="37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/>
            <a:r>
              <a:rPr lang="en-US" sz="1600" i="1" dirty="0"/>
              <a:t>EUR-USD predictions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AD5902C-94BF-4C85-9EA6-E9A03A9A0934}"/>
              </a:ext>
            </a:extLst>
          </p:cNvPr>
          <p:cNvSpPr txBox="1">
            <a:spLocks/>
          </p:cNvSpPr>
          <p:nvPr/>
        </p:nvSpPr>
        <p:spPr>
          <a:xfrm>
            <a:off x="1420090" y="4762318"/>
            <a:ext cx="8973129" cy="11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Snake easily outperforms other activation functions on extrapolation tasks of functions with a periodic component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362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3579"/>
            <a:ext cx="10908145" cy="6760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Competitiveness against Other Activation Functions – Non-Periodic Data</a:t>
            </a:r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4623D-0AAE-4365-B921-0375E105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E2940A-A2EE-4BE9-80D1-B015F262B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75" y="1291184"/>
            <a:ext cx="3197034" cy="307684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F6B6FE-8D24-4F5B-B443-713E2BCE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38" y="1646518"/>
            <a:ext cx="4495161" cy="2721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95747F-4AB0-4E37-BD3A-1E256B91D564}"/>
              </a:ext>
            </a:extLst>
          </p:cNvPr>
          <p:cNvSpPr txBox="1"/>
          <p:nvPr/>
        </p:nvSpPr>
        <p:spPr>
          <a:xfrm>
            <a:off x="1353145" y="4368029"/>
            <a:ext cx="37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/>
            <a:r>
              <a:rPr lang="en-US" sz="1600" i="1" dirty="0"/>
              <a:t>ResNet18 on CIFAR-10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3FDF4-6445-426D-B3A7-6C1E94FF90F3}"/>
              </a:ext>
            </a:extLst>
          </p:cNvPr>
          <p:cNvSpPr txBox="1"/>
          <p:nvPr/>
        </p:nvSpPr>
        <p:spPr>
          <a:xfrm>
            <a:off x="5566195" y="4408556"/>
            <a:ext cx="370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/>
            <a:r>
              <a:rPr lang="en-US" sz="1600" i="1" dirty="0"/>
              <a:t>ResNet100 on CIFAR-10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329743B-F21B-41B0-BAA1-9E500EDA488D}"/>
              </a:ext>
            </a:extLst>
          </p:cNvPr>
          <p:cNvSpPr txBox="1">
            <a:spLocks/>
          </p:cNvSpPr>
          <p:nvPr/>
        </p:nvSpPr>
        <p:spPr>
          <a:xfrm>
            <a:off x="1353145" y="4906696"/>
            <a:ext cx="8973129" cy="11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Snake remains competitive against the other best-performing functions, while even retaining a similar learning curve due to its monotonicity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80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Background: Implicit Neural Representations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We want to learn a function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dirty="0"/>
                  <a:t> such that: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with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 are </a:t>
                </a:r>
                <a:r>
                  <a:rPr lang="en-US" altLang="ko-KR" dirty="0" err="1"/>
                  <a:t>spatio</a:t>
                </a:r>
                <a:r>
                  <a:rPr lang="en-US" altLang="ko-KR" dirty="0"/>
                  <a:t>-temporal coordinates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dirty="0"/>
                  <a:t> is a neural network implicitly defined by the constraints imposed by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i="1" dirty="0">
                    <a:sym typeface="Wingdings" panose="05000000000000000000" pitchFamily="2" charset="2"/>
                  </a:rPr>
                  <a:t>implicit neural representation</a:t>
                </a:r>
              </a:p>
              <a:p>
                <a:r>
                  <a:rPr lang="en-US" altLang="ko-KR" i="1" dirty="0">
                    <a:sym typeface="Wingdings" panose="05000000000000000000" pitchFamily="2" charset="2"/>
                  </a:rPr>
                  <a:t>Examples: </a:t>
                </a:r>
              </a:p>
              <a:p>
                <a:pPr lvl="1"/>
                <a:r>
                  <a:rPr lang="en-US" altLang="ko-KR" i="1" dirty="0">
                    <a:sym typeface="Wingdings" panose="05000000000000000000" pitchFamily="2" charset="2"/>
                  </a:rPr>
                  <a:t>Images, audio, video</a:t>
                </a:r>
              </a:p>
              <a:p>
                <a:pPr lvl="1"/>
                <a:r>
                  <a:rPr lang="en-US" altLang="ko-KR" i="1" dirty="0">
                    <a:sym typeface="Wingdings" panose="05000000000000000000" pitchFamily="2" charset="2"/>
                  </a:rPr>
                  <a:t>Solving boundary value problems, e.g. partial differential equations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22754-D00B-4A2A-9543-2C6FC2547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0991" y="6035485"/>
            <a:ext cx="8778401" cy="365125"/>
          </a:xfrm>
        </p:spPr>
        <p:txBody>
          <a:bodyPr/>
          <a:lstStyle/>
          <a:p>
            <a:r>
              <a:rPr lang="en-US" altLang="ko-KR" dirty="0"/>
              <a:t>From: Scene Representation Networks: Continuous 3D-Structure-Aware Neural Scene Representations (</a:t>
            </a:r>
            <a:r>
              <a:rPr lang="en-US" altLang="ko-KR" dirty="0">
                <a:hlinkClick r:id="rId3"/>
              </a:rPr>
              <a:t>https://arxiv.org/abs/1906.01618</a:t>
            </a:r>
            <a:r>
              <a:rPr lang="en-US" altLang="ko-KR" dirty="0"/>
              <a:t>)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817A1C7-7E28-4160-B13C-C00D5C35F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3201" y="4990297"/>
            <a:ext cx="7997963" cy="10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67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Background: Implicit Neural Representations (continued)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68799" y="939196"/>
                <a:ext cx="10515600" cy="5247619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Problem cast as: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∇Φ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=0,   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=1, …,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b="0" dirty="0"/>
                  <a:t> are the sets of constraints (</a:t>
                </a:r>
                <a:r>
                  <a:rPr lang="en-US" altLang="ko-KR" i="1" dirty="0"/>
                  <a:t>boundary value problem)</a:t>
                </a:r>
              </a:p>
              <a:p>
                <a:pPr marL="0" indent="0">
                  <a:buNone/>
                </a:pPr>
                <a:r>
                  <a:rPr lang="en-US" altLang="ko-KR" b="0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The loss can be written as: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∇Φ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effectLst/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ko-KR" b="0" i="1" smtClean="0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effectLst/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altLang="ko-KR" dirty="0"/>
                  <a:t>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altLang="ko-KR" dirty="0"/>
                  <a:t>We are enforcing the sampling inside of the domain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altLang="ko-KR" dirty="0"/>
                  <a:t>The loss penalizes deviations from the constraints</a:t>
                </a:r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799" y="939196"/>
                <a:ext cx="10515600" cy="5247619"/>
              </a:xfrm>
              <a:blipFill>
                <a:blip r:embed="rId2"/>
                <a:stretch>
                  <a:fillRect l="-580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77A58-A457-44D7-8B60-E4E3F49D2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9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SIREN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68799" y="1081620"/>
                <a:ext cx="10670331" cy="173260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SIREN: Sinusoidal Neural Representation</a:t>
                </a:r>
                <a:r>
                  <a:rPr lang="en-US" altLang="ko-KR" baseline="30000" dirty="0"/>
                  <a:t>1</a:t>
                </a:r>
                <a:endParaRPr lang="en-US" altLang="ko-K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dirty="0"/>
                  <a:t>Affine transformation composed with nested sine activation functions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799" y="1081620"/>
                <a:ext cx="10670331" cy="1732602"/>
              </a:xfrm>
              <a:blipFill>
                <a:blip r:embed="rId2"/>
                <a:stretch>
                  <a:fillRect l="-571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1A8DC-635C-44C6-B15B-8FC545EF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9547" y="5659097"/>
            <a:ext cx="6288833" cy="365125"/>
          </a:xfrm>
        </p:spPr>
        <p:txBody>
          <a:bodyPr/>
          <a:lstStyle/>
          <a:p>
            <a:r>
              <a:rPr lang="en-US" altLang="ko-KR" dirty="0"/>
              <a:t>1. Extra material: videos, code playground and more (</a:t>
            </a:r>
            <a:r>
              <a:rPr lang="en-US" altLang="ko-KR" dirty="0">
                <a:hlinkClick r:id="rId3"/>
              </a:rPr>
              <a:t>https://vsitzmann.github.io/siren/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95F8387-0A87-4816-97DD-AA51DC36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4302" y="2814222"/>
            <a:ext cx="6659324" cy="28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0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SIREN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68799" y="1081620"/>
                <a:ext cx="10670331" cy="454865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SIREN: Sinusoidal Neural Representation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0" indent="0">
                  <a:buNone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Properties: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Derivatives of a SIREN is a phase-shifted SIREN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Continuously differentiable function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Can capture signals and fine details thanks to </a:t>
                </a:r>
                <a:r>
                  <a:rPr lang="en-US" altLang="ko-KR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sine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Suitable for </a:t>
                </a:r>
                <a:r>
                  <a:rPr lang="en-US" altLang="ko-KR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implicit neural representations</a:t>
                </a:r>
                <a:endPara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799" y="1081620"/>
                <a:ext cx="10670331" cy="4548652"/>
              </a:xfrm>
              <a:blipFill>
                <a:blip r:embed="rId2"/>
                <a:stretch>
                  <a:fillRect l="-514" t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1A8DC-635C-44C6-B15B-8FC545EF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0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Learning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59922" y="867253"/>
                <a:ext cx="10515600" cy="4351338"/>
              </a:xfrm>
            </p:spPr>
            <p:txBody>
              <a:bodyPr/>
              <a:lstStyle/>
              <a:p>
                <a:r>
                  <a:rPr lang="en-US" altLang="ko-KR" dirty="0"/>
                  <a:t>Image: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Constraints: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Loss: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922" y="867253"/>
                <a:ext cx="10515600" cy="4351338"/>
              </a:xfrm>
              <a:blipFill>
                <a:blip r:embed="rId2"/>
                <a:stretch>
                  <a:fillRect l="-52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01765-C064-4496-82BD-E6A9F8D3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62B4EA-31C4-45E9-B72B-90BF0A5E2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478" y="2341681"/>
            <a:ext cx="9875921" cy="40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Supervising on Gradients and Laplacians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97777" y="895188"/>
                <a:ext cx="10515600" cy="4351338"/>
              </a:xfrm>
            </p:spPr>
            <p:txBody>
              <a:bodyPr/>
              <a:lstStyle/>
              <a:p>
                <a:r>
                  <a:rPr lang="en-US" altLang="ko-KR" dirty="0"/>
                  <a:t>Image: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Constraints: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𝑜𝑟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/>
                      <m:t>Δ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Δ</m:t>
                    </m:r>
                    <m:r>
                      <m:rPr>
                        <m:nor/>
                      </m:rPr>
                      <a:rPr lang="en-US"/>
                      <m:t>f</m:t>
                    </m:r>
                    <m:r>
                      <m:rPr>
                        <m:nor/>
                      </m:rPr>
                      <a:rPr lang="en-US"/>
                      <m:t>(</m:t>
                    </m:r>
                    <m:r>
                      <m:rPr>
                        <m:nor/>
                      </m:rPr>
                      <a:rPr lang="en-US"/>
                      <m:t>x</m:t>
                    </m:r>
                    <m:r>
                      <m:rPr>
                        <m:nor/>
                      </m:rPr>
                      <a:rPr lang="en-US"/>
                      <m:t>) = 0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Loss: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 </m:t>
                    </m:r>
                    <m:nary>
                      <m:naryPr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 </m:t>
                    </m:r>
                    <m:nary>
                      <m:naryPr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/>
                              <m:t>Δ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l-GR"/>
                              <m:t>Δ</m:t>
                            </m:r>
                            <m:r>
                              <m:rPr>
                                <m:nor/>
                              </m:rPr>
                              <a:rPr lang="en-US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/>
                              <m:t>)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777" y="895188"/>
                <a:ext cx="10515600" cy="4351338"/>
              </a:xfrm>
              <a:blipFill>
                <a:blip r:embed="rId2"/>
                <a:stretch>
                  <a:fillRect l="-522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12A10-3AF9-4A54-9F49-A5DDD44E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6F509C1-6D34-4C64-B896-5B05E7354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978"/>
          <a:stretch/>
        </p:blipFill>
        <p:spPr>
          <a:xfrm>
            <a:off x="2560040" y="2584850"/>
            <a:ext cx="6391073" cy="361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Snakes and Sirens: Can Sines Help Deep Learning?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Federico Berto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C2A28-9EE0-4977-B4E5-7FA7C434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71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Supervising on Gradients and Laplacians (continued)</a:t>
            </a:r>
            <a:endParaRPr lang="ko-KR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12A10-3AF9-4A54-9F49-A5DDD44E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D6FD6E-1AE8-49AF-8EA3-8A156AC3A777}"/>
              </a:ext>
            </a:extLst>
          </p:cNvPr>
          <p:cNvGrpSpPr/>
          <p:nvPr/>
        </p:nvGrpSpPr>
        <p:grpSpPr>
          <a:xfrm>
            <a:off x="229776" y="2999726"/>
            <a:ext cx="11732448" cy="2566887"/>
            <a:chOff x="229776" y="2980271"/>
            <a:chExt cx="11732448" cy="25668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143CA1-5DE8-4AB0-B243-7F308836DAD3}"/>
                </a:ext>
              </a:extLst>
            </p:cNvPr>
            <p:cNvGrpSpPr/>
            <p:nvPr/>
          </p:nvGrpSpPr>
          <p:grpSpPr>
            <a:xfrm>
              <a:off x="229776" y="3141795"/>
              <a:ext cx="11732448" cy="2405363"/>
              <a:chOff x="44962" y="2783826"/>
              <a:chExt cx="12007607" cy="246177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A3636C93-384B-4F0D-908F-9B7F059EB2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r="49734"/>
              <a:stretch/>
            </p:blipFill>
            <p:spPr>
              <a:xfrm>
                <a:off x="44962" y="2965008"/>
                <a:ext cx="4038600" cy="2225764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C2BF1065-976D-4C37-9557-6A8930BFC2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r="49734"/>
              <a:stretch/>
            </p:blipFill>
            <p:spPr>
              <a:xfrm>
                <a:off x="4083562" y="2783826"/>
                <a:ext cx="4069838" cy="2461775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C95410C-06C5-4108-A4E2-694ED4EC41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50000"/>
              <a:stretch/>
            </p:blipFill>
            <p:spPr>
              <a:xfrm>
                <a:off x="8004266" y="2783826"/>
                <a:ext cx="4048303" cy="2461775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BA0E87-9560-4AB5-92F0-C54E6E975C74}"/>
                </a:ext>
              </a:extLst>
            </p:cNvPr>
            <p:cNvSpPr txBox="1"/>
            <p:nvPr/>
          </p:nvSpPr>
          <p:spPr>
            <a:xfrm>
              <a:off x="1439693" y="2980271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/>
              <a:r>
                <a:rPr lang="en-US" sz="1400" b="1" dirty="0"/>
                <a:t>SIREN</a:t>
              </a:r>
            </a:p>
          </p:txBody>
        </p:sp>
      </p:grp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461D5C6-F768-4394-BFCF-A9BB945D9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77" y="1147223"/>
            <a:ext cx="10515600" cy="4351338"/>
          </a:xfrm>
        </p:spPr>
        <p:txBody>
          <a:bodyPr/>
          <a:lstStyle/>
          <a:p>
            <a:r>
              <a:rPr lang="en-US" altLang="ko-KR" dirty="0"/>
              <a:t>Comparing SIREN with other activation functions</a:t>
            </a:r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P.E. (with positional encoder) cannot fit Laplacians</a:t>
            </a:r>
          </a:p>
          <a:p>
            <a:pPr lvl="1"/>
            <a:r>
              <a:rPr lang="en-US" altLang="ko-KR" dirty="0"/>
              <a:t>Same applies to Tanh</a:t>
            </a:r>
          </a:p>
          <a:p>
            <a:pPr lvl="1"/>
            <a:r>
              <a:rPr lang="en-US" altLang="ko-KR" dirty="0"/>
              <a:t>SIREN handles well all situations</a:t>
            </a:r>
          </a:p>
        </p:txBody>
      </p:sp>
    </p:spTree>
    <p:extLst>
      <p:ext uri="{BB962C8B-B14F-4D97-AF65-F5344CB8AC3E}">
        <p14:creationId xmlns:p14="http://schemas.microsoft.com/office/powerpoint/2010/main" val="314505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Solving Differential Equations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97777" y="895188"/>
                <a:ext cx="10515600" cy="4351338"/>
              </a:xfrm>
            </p:spPr>
            <p:txBody>
              <a:bodyPr/>
              <a:lstStyle/>
              <a:p>
                <a:r>
                  <a:rPr lang="en-US" altLang="ko-KR" dirty="0"/>
                  <a:t>Helmoltz Wave Equation: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l-GR"/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groupChr>
                      </m:e>
                      <m:li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lim>
                    </m:limLow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Constraints: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Loss: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 </m:t>
                    </m:r>
                    <m:nary>
                      <m:naryPr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777" y="895188"/>
                <a:ext cx="10515600" cy="4351338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12A10-3AF9-4A54-9F49-A5DDD44E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807C21-838A-4B16-9311-8B5C873EF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1679" y="2908167"/>
            <a:ext cx="7607795" cy="305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4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9388"/>
            <a:ext cx="10515599" cy="6760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Experiments: Hypersolvers</a:t>
            </a:r>
            <a:r>
              <a:rPr lang="en-US" altLang="ko-KR" baseline="30000" dirty="0"/>
              <a:t>1</a:t>
            </a:r>
            <a:r>
              <a:rPr lang="en-US" altLang="ko-KR" dirty="0"/>
              <a:t> for Controlled Dynamical Systems</a:t>
            </a:r>
            <a:br>
              <a:rPr lang="en-US" altLang="ko-KR" dirty="0"/>
            </a:b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97777" y="895188"/>
                <a:ext cx="10515600" cy="4351338"/>
              </a:xfrm>
            </p:spPr>
            <p:txBody>
              <a:bodyPr/>
              <a:lstStyle/>
              <a:p>
                <a:r>
                  <a:rPr lang="en-US" altLang="ko-KR" dirty="0"/>
                  <a:t>Controlled dynamical system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altLang="ko-KR" dirty="0">
                    <a:sym typeface="Wingdings" panose="05000000000000000000" pitchFamily="2" charset="2"/>
                  </a:rPr>
                  <a:t>This is a </a:t>
                </a:r>
                <a:r>
                  <a:rPr lang="en-US" altLang="ko-KR" i="1" dirty="0">
                    <a:sym typeface="Wingdings" panose="05000000000000000000" pitchFamily="2" charset="2"/>
                  </a:rPr>
                  <a:t>boundary value problem</a:t>
                </a:r>
                <a:r>
                  <a:rPr lang="en-US" altLang="ko-KR" dirty="0">
                    <a:sym typeface="Wingdings" panose="05000000000000000000" pitchFamily="2" charset="2"/>
                  </a:rPr>
                  <a:t>!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altLang="ko-KR" dirty="0"/>
              </a:p>
              <a:p>
                <a:r>
                  <a:rPr lang="en-US" altLang="ko-KR" dirty="0"/>
                  <a:t>Discretization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dirty="0"/>
                  <a:t> 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∈0, …,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an ODE solver (e.g., Euler, Runge </a:t>
                </a:r>
                <a:r>
                  <a:rPr lang="en-US" altLang="ko-KR" dirty="0" err="1"/>
                  <a:t>Kutta</a:t>
                </a:r>
                <a:r>
                  <a:rPr lang="en-US" altLang="ko-KR" dirty="0"/>
                  <a:t>…)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777" y="895188"/>
                <a:ext cx="10515600" cy="4351338"/>
              </a:xfrm>
              <a:blipFill>
                <a:blip r:embed="rId2"/>
                <a:stretch>
                  <a:fillRect l="-638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12A10-3AF9-4A54-9F49-A5DDD44E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5" y="6028126"/>
            <a:ext cx="7161565" cy="365125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Hypersolvers</a:t>
            </a:r>
            <a:r>
              <a:rPr lang="en-US" altLang="ko-KR" dirty="0"/>
              <a:t>: Toward Fast Continuous-Depth Models  (</a:t>
            </a:r>
            <a:r>
              <a:rPr lang="en-US" altLang="ko-KR" dirty="0">
                <a:hlinkClick r:id="rId3"/>
              </a:rPr>
              <a:t>https://arxiv.org/abs/2007.09601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07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9388"/>
            <a:ext cx="11206065" cy="6760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Experiments: Hypersolvers</a:t>
            </a:r>
            <a:r>
              <a:rPr lang="en-US" altLang="ko-KR" baseline="30000" dirty="0"/>
              <a:t>1</a:t>
            </a:r>
            <a:r>
              <a:rPr lang="en-US" altLang="ko-KR" dirty="0"/>
              <a:t> for Controlled Dynamical Systems (continued)</a:t>
            </a:r>
            <a:br>
              <a:rPr lang="en-US" altLang="ko-KR" dirty="0"/>
            </a:b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97777" y="895188"/>
                <a:ext cx="10515600" cy="4351338"/>
              </a:xfrm>
            </p:spPr>
            <p:txBody>
              <a:bodyPr/>
              <a:lstStyle/>
              <a:p>
                <a:r>
                  <a:rPr lang="en-US" altLang="ko-KR" i="1" dirty="0"/>
                  <a:t>Hypersolver</a:t>
                </a:r>
                <a:r>
                  <a:rPr lang="en-US" altLang="ko-KR" dirty="0"/>
                  <a:t>: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i="1" dirty="0"/>
                  <a:t> </a:t>
                </a:r>
                <a:r>
                  <a:rPr lang="en-US" altLang="ko-KR" dirty="0"/>
                  <a:t>approximating residuals</a:t>
                </a:r>
                <a:endParaRPr lang="en-US" altLang="ko-KR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Residuals are the difference between the real and approximated 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dirty="0"/>
                  <a:t> is the </a:t>
                </a:r>
                <a:r>
                  <a:rPr lang="en-US" altLang="ko-KR" i="1" dirty="0"/>
                  <a:t>nominal </a:t>
                </a:r>
                <a:r>
                  <a:rPr lang="en-US" altLang="ko-KR" dirty="0"/>
                  <a:t>solution of</a:t>
                </a:r>
                <a:r>
                  <a:rPr lang="en-US" altLang="ko-KR" i="1" dirty="0"/>
                  <a:t> </a:t>
                </a:r>
                <a:r>
                  <a:rPr lang="en-US" altLang="ko-KR" dirty="0"/>
                  <a:t>the discretization i.e., the </a:t>
                </a:r>
                <a:r>
                  <a:rPr lang="en-US" altLang="ko-KR" i="1" dirty="0"/>
                  <a:t>real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dirty="0"/>
                  <a:t>Idea: we can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dirty="0"/>
                  <a:t> on the normalized residuals and learn the actual update next state with a </a:t>
                </a:r>
                <a:r>
                  <a:rPr lang="en-US" altLang="ko-KR" i="1" dirty="0"/>
                  <a:t>cheap</a:t>
                </a:r>
                <a:r>
                  <a:rPr lang="en-US" altLang="ko-KR" dirty="0"/>
                  <a:t> neural network instead of an </a:t>
                </a:r>
                <a:r>
                  <a:rPr lang="en-US" altLang="ko-KR" i="1" dirty="0"/>
                  <a:t>expensive</a:t>
                </a:r>
                <a:r>
                  <a:rPr lang="en-US" altLang="ko-KR" dirty="0"/>
                  <a:t> solver!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777" y="895188"/>
                <a:ext cx="10515600" cy="4351338"/>
              </a:xfrm>
              <a:blipFill>
                <a:blip r:embed="rId2"/>
                <a:stretch>
                  <a:fillRect l="-638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12A10-3AF9-4A54-9F49-A5DDD44E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5" y="6028126"/>
            <a:ext cx="7161565" cy="365125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Hypersolvers</a:t>
            </a:r>
            <a:r>
              <a:rPr lang="en-US" altLang="ko-KR" dirty="0"/>
              <a:t>: Toward Fast Continuous-Depth Models  (</a:t>
            </a:r>
            <a:r>
              <a:rPr lang="en-US" altLang="ko-KR" dirty="0">
                <a:hlinkClick r:id="rId3"/>
              </a:rPr>
              <a:t>https://arxiv.org/abs/2007.09601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66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26708"/>
            <a:ext cx="11206065" cy="676082"/>
          </a:xfrm>
        </p:spPr>
        <p:txBody>
          <a:bodyPr>
            <a:normAutofit/>
          </a:bodyPr>
          <a:lstStyle/>
          <a:p>
            <a:r>
              <a:rPr lang="en-US" altLang="ko-KR" dirty="0"/>
              <a:t>Residuals on the Inverted Pendulum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94522" y="1640219"/>
                <a:ext cx="5691674" cy="4351338"/>
              </a:xfrm>
            </p:spPr>
            <p:txBody>
              <a:bodyPr/>
              <a:lstStyle/>
              <a:p>
                <a:r>
                  <a:rPr lang="en-US" altLang="ko-KR" dirty="0"/>
                  <a:t>Inverted pendulum model</a:t>
                </a:r>
                <a:r>
                  <a:rPr lang="en-US" altLang="ko-KR" i="1" dirty="0"/>
                  <a:t>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𝑚𝑔𝑙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dirty="0"/>
                  <a:t>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522" y="1640219"/>
                <a:ext cx="5691674" cy="4351338"/>
              </a:xfrm>
              <a:blipFill>
                <a:blip r:embed="rId2"/>
                <a:stretch>
                  <a:fillRect l="-964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12A10-3AF9-4A54-9F49-A5DDD44E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5" y="6028126"/>
            <a:ext cx="7161565" cy="365125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Hypersolvers</a:t>
            </a:r>
            <a:r>
              <a:rPr lang="en-US" altLang="ko-KR" dirty="0"/>
              <a:t>: Toward Fast Continuous-Depth Models  (</a:t>
            </a:r>
            <a:r>
              <a:rPr lang="en-US" altLang="ko-KR" dirty="0">
                <a:hlinkClick r:id="rId3"/>
              </a:rPr>
              <a:t>https://arxiv.org/abs/2007.09601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4D4196-D503-4F8B-9E9E-5B08582D2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6712" y="951347"/>
            <a:ext cx="5389983" cy="4619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8D9845-845F-414E-A94C-527F2592E7CB}"/>
                  </a:ext>
                </a:extLst>
              </p:cNvPr>
              <p:cNvSpPr txBox="1"/>
              <p:nvPr/>
            </p:nvSpPr>
            <p:spPr>
              <a:xfrm>
                <a:off x="6096000" y="5269347"/>
                <a:ext cx="46901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algn="ctr"/>
                <a:r>
                  <a:rPr lang="en-US" sz="1600" i="1" dirty="0"/>
                  <a:t>Residual landscape at training start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(⋅)=0</m:t>
                    </m:r>
                  </m:oMath>
                </a14:m>
                <a:r>
                  <a:rPr lang="en-US" sz="1600" i="1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8D9845-845F-414E-A94C-527F2592E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69347"/>
                <a:ext cx="4690188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17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9388"/>
            <a:ext cx="11206065" cy="6760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Residual Shape Comparison with Activation Functions</a:t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C3CE18-0191-4102-9BDF-97D6CECA109D}"/>
              </a:ext>
            </a:extLst>
          </p:cNvPr>
          <p:cNvGrpSpPr/>
          <p:nvPr/>
        </p:nvGrpSpPr>
        <p:grpSpPr>
          <a:xfrm>
            <a:off x="2550847" y="1198151"/>
            <a:ext cx="7224069" cy="4377025"/>
            <a:chOff x="1476649" y="1207029"/>
            <a:chExt cx="6871323" cy="41632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A83D09-761D-464F-9148-34C7501CE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11" t="50000" r="8648" b="30097"/>
            <a:stretch/>
          </p:blipFill>
          <p:spPr>
            <a:xfrm>
              <a:off x="1476649" y="1207029"/>
              <a:ext cx="1624615" cy="13649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4F15A1-450F-4816-9BCC-BC0A7421F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11" t="50000" r="8648" b="30097"/>
            <a:stretch/>
          </p:blipFill>
          <p:spPr>
            <a:xfrm>
              <a:off x="1476650" y="2571972"/>
              <a:ext cx="1624615" cy="13649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FD0513-C12F-4B98-AC6D-86BDAF5D8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11" t="50000" r="8648" b="30097"/>
            <a:stretch/>
          </p:blipFill>
          <p:spPr>
            <a:xfrm>
              <a:off x="1476649" y="4005384"/>
              <a:ext cx="1624615" cy="13649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4C3C637-6053-4252-AFD0-A0C5B394C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43" t="50000" r="9403" b="30097"/>
            <a:stretch/>
          </p:blipFill>
          <p:spPr>
            <a:xfrm>
              <a:off x="3258105" y="1207029"/>
              <a:ext cx="1526959" cy="13649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8857F76-946D-478A-8197-E4EC7892A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27" t="50000" r="9619" b="30615"/>
            <a:stretch/>
          </p:blipFill>
          <p:spPr>
            <a:xfrm>
              <a:off x="3258104" y="2571972"/>
              <a:ext cx="1526959" cy="132943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0B3F3C-9099-4669-954E-C7587D43B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63" t="50377" r="8796" b="30238"/>
            <a:stretch/>
          </p:blipFill>
          <p:spPr>
            <a:xfrm>
              <a:off x="3258104" y="4005384"/>
              <a:ext cx="1624615" cy="13294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A0FA03D-A1C0-4BF0-9061-3B672BECB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64" t="50000" r="9295" b="30744"/>
            <a:stretch/>
          </p:blipFill>
          <p:spPr>
            <a:xfrm>
              <a:off x="4941903" y="1229223"/>
              <a:ext cx="1624615" cy="132055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04318C-24CA-4C3F-99E0-0DFE8B8DC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79" t="50000" r="9080" b="30097"/>
            <a:stretch/>
          </p:blipFill>
          <p:spPr>
            <a:xfrm>
              <a:off x="4941902" y="2554215"/>
              <a:ext cx="1624616" cy="136494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5D14CE-6E3E-4BB6-BF29-6EF3F5EA2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7" t="50000" r="9402" b="30097"/>
            <a:stretch/>
          </p:blipFill>
          <p:spPr>
            <a:xfrm>
              <a:off x="4941902" y="4005383"/>
              <a:ext cx="1624616" cy="136494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5CA4140-9AF0-4491-9D68-B64E28689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72" t="50000" r="9187" b="30615"/>
            <a:stretch/>
          </p:blipFill>
          <p:spPr>
            <a:xfrm>
              <a:off x="6690804" y="1242541"/>
              <a:ext cx="1624617" cy="13294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06F7E1-EEB8-4F8A-8B2F-9979593C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95" t="50000" r="8864" b="30097"/>
            <a:stretch/>
          </p:blipFill>
          <p:spPr>
            <a:xfrm>
              <a:off x="6723355" y="2584446"/>
              <a:ext cx="1624617" cy="136494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6F4778F-4F88-47FD-AB72-667520821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95" t="50000" r="8864" b="30097"/>
            <a:stretch/>
          </p:blipFill>
          <p:spPr>
            <a:xfrm>
              <a:off x="6723357" y="3979622"/>
              <a:ext cx="1624615" cy="136494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3D4FB5D-8848-45C5-93DA-4BDD46D0CF87}"/>
              </a:ext>
            </a:extLst>
          </p:cNvPr>
          <p:cNvSpPr txBox="1"/>
          <p:nvPr/>
        </p:nvSpPr>
        <p:spPr>
          <a:xfrm>
            <a:off x="615720" y="174965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/>
            <a:r>
              <a:rPr lang="en-US" altLang="ko-KR" i="1" dirty="0" err="1"/>
              <a:t>Softplus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D87DF6-C122-49B1-BE99-58CB1DB9A758}"/>
              </a:ext>
            </a:extLst>
          </p:cNvPr>
          <p:cNvSpPr txBox="1"/>
          <p:nvPr/>
        </p:nvSpPr>
        <p:spPr>
          <a:xfrm>
            <a:off x="615720" y="3147337"/>
            <a:ext cx="119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/>
            <a:r>
              <a:rPr lang="en-US" altLang="ko-KR" i="1" dirty="0"/>
              <a:t>Snake</a:t>
            </a:r>
            <a:endParaRPr lang="en-US" b="1" i="1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8BCFD1-27F4-40B0-92C9-3B19B57ED6B9}"/>
              </a:ext>
            </a:extLst>
          </p:cNvPr>
          <p:cNvSpPr txBox="1"/>
          <p:nvPr/>
        </p:nvSpPr>
        <p:spPr>
          <a:xfrm>
            <a:off x="702986" y="4545015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/>
            <a:r>
              <a:rPr lang="en-US" altLang="ko-KR" i="1" dirty="0"/>
              <a:t>SIREN</a:t>
            </a:r>
            <a:endParaRPr lang="en-US" b="1" i="1" dirty="0">
              <a:solidFill>
                <a:srgbClr val="0000FF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9CF767-6182-4932-A7B1-F8D7687BC27C}"/>
              </a:ext>
            </a:extLst>
          </p:cNvPr>
          <p:cNvCxnSpPr>
            <a:cxnSpLocks/>
          </p:cNvCxnSpPr>
          <p:nvPr/>
        </p:nvCxnSpPr>
        <p:spPr>
          <a:xfrm>
            <a:off x="2700034" y="5734975"/>
            <a:ext cx="69588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98E67D4-FD98-48ED-8B8B-D8D44C70A8AB}"/>
              </a:ext>
            </a:extLst>
          </p:cNvPr>
          <p:cNvSpPr txBox="1"/>
          <p:nvPr/>
        </p:nvSpPr>
        <p:spPr>
          <a:xfrm>
            <a:off x="5042570" y="5767205"/>
            <a:ext cx="210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/>
            <a:r>
              <a:rPr lang="en-US" altLang="ko-KR" i="1" dirty="0"/>
              <a:t>Training Epochs</a:t>
            </a:r>
            <a:endParaRPr lang="en-US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72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Revised Overview of Activation Functions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B16660C3-C213-4312-B8FD-EC642A3466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0525341"/>
                  </p:ext>
                </p:extLst>
              </p:nvPr>
            </p:nvGraphicFramePr>
            <p:xfrm>
              <a:off x="643811" y="846132"/>
              <a:ext cx="10515599" cy="53600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875">
                      <a:extLst>
                        <a:ext uri="{9D8B030D-6E8A-4147-A177-3AD203B41FA5}">
                          <a16:colId xmlns:a16="http://schemas.microsoft.com/office/drawing/2014/main" val="1161722857"/>
                        </a:ext>
                      </a:extLst>
                    </a:gridCol>
                    <a:gridCol w="1324441">
                      <a:extLst>
                        <a:ext uri="{9D8B030D-6E8A-4147-A177-3AD203B41FA5}">
                          <a16:colId xmlns:a16="http://schemas.microsoft.com/office/drawing/2014/main" val="2911992642"/>
                        </a:ext>
                      </a:extLst>
                    </a:gridCol>
                    <a:gridCol w="1278293">
                      <a:extLst>
                        <a:ext uri="{9D8B030D-6E8A-4147-A177-3AD203B41FA5}">
                          <a16:colId xmlns:a16="http://schemas.microsoft.com/office/drawing/2014/main" val="894462660"/>
                        </a:ext>
                      </a:extLst>
                    </a:gridCol>
                    <a:gridCol w="1110343">
                      <a:extLst>
                        <a:ext uri="{9D8B030D-6E8A-4147-A177-3AD203B41FA5}">
                          <a16:colId xmlns:a16="http://schemas.microsoft.com/office/drawing/2014/main" val="656556322"/>
                        </a:ext>
                      </a:extLst>
                    </a:gridCol>
                    <a:gridCol w="2071396">
                      <a:extLst>
                        <a:ext uri="{9D8B030D-6E8A-4147-A177-3AD203B41FA5}">
                          <a16:colId xmlns:a16="http://schemas.microsoft.com/office/drawing/2014/main" val="769160749"/>
                        </a:ext>
                      </a:extLst>
                    </a:gridCol>
                    <a:gridCol w="1408923">
                      <a:extLst>
                        <a:ext uri="{9D8B030D-6E8A-4147-A177-3AD203B41FA5}">
                          <a16:colId xmlns:a16="http://schemas.microsoft.com/office/drawing/2014/main" val="2908111328"/>
                        </a:ext>
                      </a:extLst>
                    </a:gridCol>
                    <a:gridCol w="839755">
                      <a:extLst>
                        <a:ext uri="{9D8B030D-6E8A-4147-A177-3AD203B41FA5}">
                          <a16:colId xmlns:a16="http://schemas.microsoft.com/office/drawing/2014/main" val="2448529563"/>
                        </a:ext>
                      </a:extLst>
                    </a:gridCol>
                    <a:gridCol w="1455573">
                      <a:extLst>
                        <a:ext uri="{9D8B030D-6E8A-4147-A177-3AD203B41FA5}">
                          <a16:colId xmlns:a16="http://schemas.microsoft.com/office/drawing/2014/main" val="2971775777"/>
                        </a:ext>
                      </a:extLst>
                    </a:gridCol>
                  </a:tblGrid>
                  <a:tr h="163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Function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Formula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Graph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Range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Saturation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Computation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baseline="0" smtClean="0">
                                        <a:latin typeface="Cambria Math" panose="02040503050406030204" pitchFamily="18" charset="0"/>
                                      </a:rPr>
                                      <m:t>𝒞</m:t>
                                    </m:r>
                                  </m:e>
                                  <m:sup>
                                    <m:r>
                                      <a:rPr lang="en-US" sz="1600" b="1" i="1" baseline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aseline="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Extrapolation</a:t>
                          </a: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839734183"/>
                      </a:ext>
                    </a:extLst>
                  </a:tr>
                  <a:tr h="5945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Sigmoid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[0, 1]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Negative and positive values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✘</a:t>
                          </a: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4083699690"/>
                      </a:ext>
                    </a:extLst>
                  </a:tr>
                  <a:tr h="62645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Tanh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[−1, 1]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Negative and positive values</a:t>
                          </a:r>
                        </a:p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/>
                            <a:t>✘</a:t>
                          </a:r>
                          <a:endParaRPr lang="en-US" sz="1800" b="0" dirty="0"/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3673382415"/>
                      </a:ext>
                    </a:extLst>
                  </a:tr>
                  <a:tr h="5945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 err="1"/>
                            <a:t>ReLU</a:t>
                          </a:r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0, 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[0, +∞]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Negative values (</a:t>
                          </a:r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dying </a:t>
                          </a:r>
                          <a:r>
                            <a:rPr kumimoji="0" lang="en-US" sz="12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ReLU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Easy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✘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954916746"/>
                      </a:ext>
                    </a:extLst>
                  </a:tr>
                  <a:tr h="62645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Leaky</a:t>
                          </a:r>
                        </a:p>
                        <a:p>
                          <a:pPr algn="l"/>
                          <a:r>
                            <a:rPr lang="en-US" sz="1800" dirty="0" err="1"/>
                            <a:t>ReLU</a:t>
                          </a:r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 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𝑖𝑓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𝑎𝑥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 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[−∞, +∞]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None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Easy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✘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971321716"/>
                      </a:ext>
                    </a:extLst>
                  </a:tr>
                  <a:tr h="62645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 err="1"/>
                            <a:t>Softplus</a:t>
                          </a:r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US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ln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⁡(1+</m:t>
                                </m:r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−∞, 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Large negative values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3310626540"/>
                      </a:ext>
                    </a:extLst>
                  </a:tr>
                  <a:tr h="62645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Swish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𝛽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[−∞, +∞]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Depending 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oMath>
                          </a14:m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865834901"/>
                      </a:ext>
                    </a:extLst>
                  </a:tr>
                  <a:tr h="5945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Snake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4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[−∞, +∞]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None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Intensive†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790791620"/>
                      </a:ext>
                    </a:extLst>
                  </a:tr>
                  <a:tr h="5945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SIREN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ko-KR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i="0" dirty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i="1" dirty="0" err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i="1" dirty="0" err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 dirty="0" err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 i="1" dirty="0" err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ko-KR" sz="1400" i="1" dirty="0" err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400" i="1" dirty="0" err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i="1" dirty="0" err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 dirty="0" err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40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en-US" altLang="ko-KR" sz="1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∈[0,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400" b="0" i="0" dirty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altLang="ko-KR" sz="1400" b="0" i="0" dirty="0" smtClean="0">
                                    <a:latin typeface="Cambria Math" panose="02040503050406030204" pitchFamily="18" charset="0"/>
                                  </a:rPr>
                                  <m:t>−1]</m:t>
                                </m:r>
                              </m:oMath>
                            </m:oMathPara>
                          </a14:m>
                          <a:endParaRPr lang="en-US" altLang="ko-KR" sz="14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[−∞, +∞]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None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Intensive†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515460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B16660C3-C213-4312-B8FD-EC642A3466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0525341"/>
                  </p:ext>
                </p:extLst>
              </p:nvPr>
            </p:nvGraphicFramePr>
            <p:xfrm>
              <a:off x="643811" y="846132"/>
              <a:ext cx="10515599" cy="53600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6875">
                      <a:extLst>
                        <a:ext uri="{9D8B030D-6E8A-4147-A177-3AD203B41FA5}">
                          <a16:colId xmlns:a16="http://schemas.microsoft.com/office/drawing/2014/main" val="1161722857"/>
                        </a:ext>
                      </a:extLst>
                    </a:gridCol>
                    <a:gridCol w="1324441">
                      <a:extLst>
                        <a:ext uri="{9D8B030D-6E8A-4147-A177-3AD203B41FA5}">
                          <a16:colId xmlns:a16="http://schemas.microsoft.com/office/drawing/2014/main" val="2911992642"/>
                        </a:ext>
                      </a:extLst>
                    </a:gridCol>
                    <a:gridCol w="1278293">
                      <a:extLst>
                        <a:ext uri="{9D8B030D-6E8A-4147-A177-3AD203B41FA5}">
                          <a16:colId xmlns:a16="http://schemas.microsoft.com/office/drawing/2014/main" val="894462660"/>
                        </a:ext>
                      </a:extLst>
                    </a:gridCol>
                    <a:gridCol w="1110343">
                      <a:extLst>
                        <a:ext uri="{9D8B030D-6E8A-4147-A177-3AD203B41FA5}">
                          <a16:colId xmlns:a16="http://schemas.microsoft.com/office/drawing/2014/main" val="656556322"/>
                        </a:ext>
                      </a:extLst>
                    </a:gridCol>
                    <a:gridCol w="2071396">
                      <a:extLst>
                        <a:ext uri="{9D8B030D-6E8A-4147-A177-3AD203B41FA5}">
                          <a16:colId xmlns:a16="http://schemas.microsoft.com/office/drawing/2014/main" val="769160749"/>
                        </a:ext>
                      </a:extLst>
                    </a:gridCol>
                    <a:gridCol w="1408923">
                      <a:extLst>
                        <a:ext uri="{9D8B030D-6E8A-4147-A177-3AD203B41FA5}">
                          <a16:colId xmlns:a16="http://schemas.microsoft.com/office/drawing/2014/main" val="2908111328"/>
                        </a:ext>
                      </a:extLst>
                    </a:gridCol>
                    <a:gridCol w="839755">
                      <a:extLst>
                        <a:ext uri="{9D8B030D-6E8A-4147-A177-3AD203B41FA5}">
                          <a16:colId xmlns:a16="http://schemas.microsoft.com/office/drawing/2014/main" val="2448529563"/>
                        </a:ext>
                      </a:extLst>
                    </a:gridCol>
                    <a:gridCol w="1455573">
                      <a:extLst>
                        <a:ext uri="{9D8B030D-6E8A-4147-A177-3AD203B41FA5}">
                          <a16:colId xmlns:a16="http://schemas.microsoft.com/office/drawing/2014/main" val="2971775777"/>
                        </a:ext>
                      </a:extLst>
                    </a:gridCol>
                  </a:tblGrid>
                  <a:tr h="33934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Function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Formula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Graph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Range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Saturation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Computation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978261" t="-3571" r="-176087" b="-1476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Extrapolation</a:t>
                          </a: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839734183"/>
                      </a:ext>
                    </a:extLst>
                  </a:tr>
                  <a:tr h="5945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Sigmoid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78341" t="-59794" r="-619355" b="-752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328022" t="-59794" r="-523077" b="-7525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Negative and positive values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✘</a:t>
                          </a: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4083699690"/>
                      </a:ext>
                    </a:extLst>
                  </a:tr>
                  <a:tr h="63861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Tanh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78341" t="-147619" r="-619355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328022" t="-147619" r="-523077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Negative and positive values</a:t>
                          </a:r>
                        </a:p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/>
                            <a:t>✘</a:t>
                          </a:r>
                          <a:endParaRPr lang="en-US" sz="1800" b="0" dirty="0"/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3673382415"/>
                      </a:ext>
                    </a:extLst>
                  </a:tr>
                  <a:tr h="5945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 err="1"/>
                            <a:t>ReLU</a:t>
                          </a:r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78341" t="-265306" r="-619355" b="-5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328022" t="-265306" r="-523077" b="-5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Negative values (</a:t>
                          </a:r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dying </a:t>
                          </a:r>
                          <a:r>
                            <a:rPr kumimoji="0" lang="en-US" sz="12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ReLU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Easy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✘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954916746"/>
                      </a:ext>
                    </a:extLst>
                  </a:tr>
                  <a:tr h="63861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Leaky</a:t>
                          </a:r>
                        </a:p>
                        <a:p>
                          <a:pPr algn="l"/>
                          <a:r>
                            <a:rPr lang="en-US" sz="1800" dirty="0" err="1"/>
                            <a:t>ReLU</a:t>
                          </a:r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78341" t="-340952" r="-619355" b="-4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328022" t="-340952" r="-523077" b="-4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None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Easy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✘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971321716"/>
                      </a:ext>
                    </a:extLst>
                  </a:tr>
                  <a:tr h="63861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 err="1"/>
                            <a:t>Softplus</a:t>
                          </a:r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78341" t="-440952" r="-619355" b="-3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328022" t="-440952" r="-523077" b="-3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Large negative values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3310626540"/>
                      </a:ext>
                    </a:extLst>
                  </a:tr>
                  <a:tr h="63861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Swish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78341" t="-540952" r="-619355" b="-2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328022" t="-540952" r="-523077" b="-2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229118" t="-540952" r="-180000" b="-2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865834901"/>
                      </a:ext>
                    </a:extLst>
                  </a:tr>
                  <a:tr h="63861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Snake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78341" t="-640952" r="-619355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328022" t="-640952" r="-523077" b="-10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None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Intensive†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790791620"/>
                      </a:ext>
                    </a:extLst>
                  </a:tr>
                  <a:tr h="63861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/>
                            <a:t>SIREN</a:t>
                          </a: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78341" t="-740952" r="-619355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9979" marR="89979" marT="44989" marB="44989">
                        <a:blipFill>
                          <a:blip r:embed="rId2"/>
                          <a:stretch>
                            <a:fillRect l="-328022" t="-740952" r="-523077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None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Intensive†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algn="ctr"/>
                          <a:endParaRPr lang="en-US" sz="1800" b="1" dirty="0"/>
                        </a:p>
                      </a:txBody>
                      <a:tcPr marL="89979" marR="89979" marT="44989" marB="44989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✓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 marL="89979" marR="89979" marT="44989" marB="44989"/>
                    </a:tc>
                    <a:extLst>
                      <a:ext uri="{0D108BD9-81ED-4DB2-BD59-A6C34878D82A}">
                        <a16:rowId xmlns:a16="http://schemas.microsoft.com/office/drawing/2014/main" val="15154606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3FDA89B-5E94-4232-81E1-F21DEF3B1F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07" y="1827199"/>
            <a:ext cx="860671" cy="557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807700-58B6-40E1-B6C2-56159D6941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33" y="2443983"/>
            <a:ext cx="742467" cy="5781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DFBA71-717F-4499-8861-A35A8BCC5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07" y="1210415"/>
            <a:ext cx="870176" cy="5570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C39167-0B54-4E7C-9832-DBC20D4468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806" y="3040440"/>
            <a:ext cx="643119" cy="6015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661A41-6665-412E-8EC9-71149A4B22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74" y="3660267"/>
            <a:ext cx="850409" cy="618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12CFBE-5843-4D40-9DFD-11C08C13B5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12"/>
          <a:stretch/>
        </p:blipFill>
        <p:spPr>
          <a:xfrm>
            <a:off x="3296133" y="4337915"/>
            <a:ext cx="850410" cy="581026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1442F73A-5B84-4214-8D73-7C4C3BEE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8107" y="6142570"/>
            <a:ext cx="7987005" cy="365125"/>
          </a:xfrm>
        </p:spPr>
        <p:txBody>
          <a:bodyPr/>
          <a:lstStyle/>
          <a:p>
            <a:r>
              <a:rPr lang="en-US" altLang="ko-KR" dirty="0"/>
              <a:t>†Performance of </a:t>
            </a:r>
            <a:r>
              <a:rPr lang="en-US" altLang="ko-KR" i="1" dirty="0"/>
              <a:t>sine</a:t>
            </a:r>
            <a:r>
              <a:rPr lang="en-US" altLang="ko-KR" dirty="0"/>
              <a:t> is similar to Tanh as described in the paper, depends on software and hardware implementation</a:t>
            </a:r>
            <a:endParaRPr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E4AEFA-80B8-4EC5-A6B1-E0C00891FD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891" y="4953759"/>
            <a:ext cx="611166" cy="581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287A99-ED19-496A-90BC-219CD8239F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60" y="5592606"/>
            <a:ext cx="764418" cy="5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11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Thanks for your attention!</a:t>
            </a:r>
            <a:endParaRPr lang="ko-KR" altLang="en-US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C2A28-9EE0-4977-B4E5-7FA7C434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2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Networks Fail to Learn Periodic Functions and How to Fix It (</a:t>
            </a:r>
            <a:r>
              <a:rPr lang="en-US" altLang="ko-KR" dirty="0" err="1"/>
              <a:t>NeurIPS</a:t>
            </a:r>
            <a:r>
              <a:rPr lang="en-US" altLang="ko-KR" dirty="0"/>
              <a:t> 2020)</a:t>
            </a:r>
          </a:p>
          <a:p>
            <a:r>
              <a:rPr lang="en-US" altLang="ko-KR" dirty="0"/>
              <a:t>Implicit Neural Representations with Periodic Activation Functions (</a:t>
            </a:r>
            <a:r>
              <a:rPr lang="en-US" altLang="ko-KR" dirty="0" err="1"/>
              <a:t>NeurIPS</a:t>
            </a:r>
            <a:r>
              <a:rPr lang="en-US" altLang="ko-KR" dirty="0"/>
              <a:t> 2020, Oral)</a:t>
            </a:r>
          </a:p>
          <a:p>
            <a:r>
              <a:rPr lang="en-US" altLang="ko-KR" dirty="0"/>
              <a:t>Extra material (referenced during presentation)</a:t>
            </a:r>
          </a:p>
          <a:p>
            <a:endParaRPr lang="en-US" altLang="ko-KR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17D3E4-8383-4195-A95C-CA4F9A6E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2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FFF9B739-E208-4564-8B1A-D7DEE393F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944"/>
            <a:ext cx="10515600" cy="4121393"/>
          </a:xfrm>
        </p:spPr>
        <p:txBody>
          <a:bodyPr/>
          <a:lstStyle/>
          <a:p>
            <a:r>
              <a:rPr lang="en-US" altLang="ko-KR" dirty="0"/>
              <a:t>Activation functions are rarely taken into account in model design</a:t>
            </a:r>
          </a:p>
          <a:p>
            <a:r>
              <a:rPr lang="en-US" altLang="ko-KR" dirty="0"/>
              <a:t>Certain functions e.g. </a:t>
            </a:r>
            <a:r>
              <a:rPr lang="en-US" altLang="ko-KR" dirty="0" err="1"/>
              <a:t>ReLU</a:t>
            </a:r>
            <a:r>
              <a:rPr lang="en-US" altLang="ko-KR" dirty="0"/>
              <a:t> perform well while </a:t>
            </a:r>
            <a:r>
              <a:rPr lang="en-US" altLang="ko-KR" i="1" dirty="0"/>
              <a:t>interpolating</a:t>
            </a:r>
          </a:p>
          <a:p>
            <a:r>
              <a:rPr lang="en-US" altLang="ko-KR" dirty="0"/>
              <a:t>How about </a:t>
            </a:r>
            <a:r>
              <a:rPr lang="en-US" altLang="ko-KR" i="1" dirty="0"/>
              <a:t>extrapolating</a:t>
            </a:r>
            <a:r>
              <a:rPr lang="en-US" altLang="ko-KR" dirty="0"/>
              <a:t>? Can we learn well outside of the boundaries?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779B67-D3C1-425C-B4D1-91BB3AC84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490" y="2575616"/>
            <a:ext cx="10797310" cy="2879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90FB4-1374-4E19-8C9A-02DA783C67FF}"/>
              </a:ext>
            </a:extLst>
          </p:cNvPr>
          <p:cNvSpPr txBox="1"/>
          <p:nvPr/>
        </p:nvSpPr>
        <p:spPr>
          <a:xfrm>
            <a:off x="3245378" y="5454899"/>
            <a:ext cx="5701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/>
            <a:r>
              <a:rPr lang="en-US" sz="1600" i="1" dirty="0" err="1"/>
              <a:t>ReLU</a:t>
            </a:r>
            <a:r>
              <a:rPr lang="en-US" sz="1600" i="1" dirty="0"/>
              <a:t> interpolation and extrapolation with different functions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FB38E-2F71-4E0C-A9C4-846527016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87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</a:t>
            </a:r>
            <a:r>
              <a:rPr lang="en-US" altLang="ko-KR" dirty="0" err="1"/>
              <a:t>Fuctions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Activation functions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define outputs of a network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We insert </a:t>
                </a:r>
                <a:r>
                  <a:rPr lang="en-US" altLang="ko-KR" i="1" dirty="0">
                    <a:sym typeface="Wingdings" panose="05000000000000000000" pitchFamily="2" charset="2"/>
                  </a:rPr>
                  <a:t>non-linearities</a:t>
                </a:r>
                <a:r>
                  <a:rPr lang="en-US" altLang="ko-KR" dirty="0">
                    <a:sym typeface="Wingdings" panose="05000000000000000000" pitchFamily="2" charset="2"/>
                  </a:rPr>
                  <a:t> to represent complex functions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Otherwise, deep neural network becomes an affine transformation (i.e. linear + bias)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Most commonly used activations:</a:t>
                </a:r>
              </a:p>
              <a:p>
                <a:pPr lvl="1"/>
                <a:r>
                  <a:rPr lang="en-US" altLang="ko-KR" dirty="0"/>
                  <a:t>Sigmoid</a:t>
                </a:r>
              </a:p>
              <a:p>
                <a:pPr lvl="1"/>
                <a:r>
                  <a:rPr lang="en-US" altLang="ko-KR" dirty="0"/>
                  <a:t>Tanh</a:t>
                </a:r>
              </a:p>
              <a:p>
                <a:pPr lvl="1"/>
                <a:r>
                  <a:rPr lang="en-US" altLang="ko-KR" dirty="0" err="1"/>
                  <a:t>ReLU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Leaky </a:t>
                </a:r>
                <a:r>
                  <a:rPr lang="en-US" altLang="ko-KR" dirty="0" err="1"/>
                  <a:t>ReLU</a:t>
                </a:r>
                <a:endParaRPr lang="en-US" altLang="ko-KR" dirty="0"/>
              </a:p>
              <a:p>
                <a:pPr lvl="1"/>
                <a:r>
                  <a:rPr lang="en-US" altLang="ko-KR" dirty="0" err="1"/>
                  <a:t>Softplus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Swish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167E5-4D45-4D91-9383-E5D864DF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7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of Commonly Used Activation </a:t>
            </a:r>
            <a:r>
              <a:rPr lang="en-US" altLang="ko-KR" dirty="0" err="1"/>
              <a:t>Fuctions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B16660C3-C213-4312-B8FD-EC642A3466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240424"/>
                  </p:ext>
                </p:extLst>
              </p:nvPr>
            </p:nvGraphicFramePr>
            <p:xfrm>
              <a:off x="480291" y="997527"/>
              <a:ext cx="10815781" cy="49317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6188">
                      <a:extLst>
                        <a:ext uri="{9D8B030D-6E8A-4147-A177-3AD203B41FA5}">
                          <a16:colId xmlns:a16="http://schemas.microsoft.com/office/drawing/2014/main" val="1161722857"/>
                        </a:ext>
                      </a:extLst>
                    </a:gridCol>
                    <a:gridCol w="1350702">
                      <a:extLst>
                        <a:ext uri="{9D8B030D-6E8A-4147-A177-3AD203B41FA5}">
                          <a16:colId xmlns:a16="http://schemas.microsoft.com/office/drawing/2014/main" val="2911992642"/>
                        </a:ext>
                      </a:extLst>
                    </a:gridCol>
                    <a:gridCol w="1279613">
                      <a:extLst>
                        <a:ext uri="{9D8B030D-6E8A-4147-A177-3AD203B41FA5}">
                          <a16:colId xmlns:a16="http://schemas.microsoft.com/office/drawing/2014/main" val="894462660"/>
                        </a:ext>
                      </a:extLst>
                    </a:gridCol>
                    <a:gridCol w="1181061">
                      <a:extLst>
                        <a:ext uri="{9D8B030D-6E8A-4147-A177-3AD203B41FA5}">
                          <a16:colId xmlns:a16="http://schemas.microsoft.com/office/drawing/2014/main" val="656556322"/>
                        </a:ext>
                      </a:extLst>
                    </a:gridCol>
                    <a:gridCol w="2013527">
                      <a:extLst>
                        <a:ext uri="{9D8B030D-6E8A-4147-A177-3AD203B41FA5}">
                          <a16:colId xmlns:a16="http://schemas.microsoft.com/office/drawing/2014/main" val="769160749"/>
                        </a:ext>
                      </a:extLst>
                    </a:gridCol>
                    <a:gridCol w="1209963">
                      <a:extLst>
                        <a:ext uri="{9D8B030D-6E8A-4147-A177-3AD203B41FA5}">
                          <a16:colId xmlns:a16="http://schemas.microsoft.com/office/drawing/2014/main" val="2908111328"/>
                        </a:ext>
                      </a:extLst>
                    </a:gridCol>
                    <a:gridCol w="1069348">
                      <a:extLst>
                        <a:ext uri="{9D8B030D-6E8A-4147-A177-3AD203B41FA5}">
                          <a16:colId xmlns:a16="http://schemas.microsoft.com/office/drawing/2014/main" val="2448529563"/>
                        </a:ext>
                      </a:extLst>
                    </a:gridCol>
                    <a:gridCol w="1655379">
                      <a:extLst>
                        <a:ext uri="{9D8B030D-6E8A-4147-A177-3AD203B41FA5}">
                          <a16:colId xmlns:a16="http://schemas.microsoft.com/office/drawing/2014/main" val="2971775777"/>
                        </a:ext>
                      </a:extLst>
                    </a:gridCol>
                  </a:tblGrid>
                  <a:tr h="57726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Saturation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Computation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baseline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baseline="0" smtClean="0">
                                        <a:latin typeface="Cambria Math" panose="02040503050406030204" pitchFamily="18" charset="0"/>
                                      </a:rPr>
                                      <m:t>𝒞</m:t>
                                    </m:r>
                                  </m:e>
                                  <m:sup>
                                    <m:r>
                                      <a:rPr lang="en-US" sz="1600" b="1" i="1" baseline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Extrapolation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734183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[0, 1]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Negative and positive values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✘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3699690"/>
                      </a:ext>
                    </a:extLst>
                  </a:tr>
                  <a:tr h="7291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[−1, 1]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Negative and positive values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✓</a:t>
                          </a:r>
                        </a:p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/>
                            <a:t>✘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382415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ReLU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0, 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[0, +∞]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Negative values (</a:t>
                          </a:r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dying </a:t>
                          </a:r>
                          <a:r>
                            <a:rPr kumimoji="0" lang="en-US" sz="12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ReLU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Easy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916746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Leaky</a:t>
                          </a:r>
                        </a:p>
                        <a:p>
                          <a:pPr algn="l"/>
                          <a:r>
                            <a:rPr lang="en-US" dirty="0" err="1"/>
                            <a:t>ReLU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 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𝑖𝑓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 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𝑎𝑥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 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[−∞, +∞]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Easy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1321716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Softplus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en-US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ln</m:t>
                                </m:r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⁡(1+</m:t>
                                </m:r>
                                <m:sSup>
                                  <m:sSup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−∞, 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Large negative values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✓</a:t>
                          </a:r>
                        </a:p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0626540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Swish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𝛽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[−∞, +∞]</m:t>
                                </m:r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Depending on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oMath>
                          </a14:m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✓</a:t>
                          </a:r>
                        </a:p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8349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B16660C3-C213-4312-B8FD-EC642A3466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240424"/>
                  </p:ext>
                </p:extLst>
              </p:nvPr>
            </p:nvGraphicFramePr>
            <p:xfrm>
              <a:off x="480291" y="997527"/>
              <a:ext cx="10815781" cy="49317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6188">
                      <a:extLst>
                        <a:ext uri="{9D8B030D-6E8A-4147-A177-3AD203B41FA5}">
                          <a16:colId xmlns:a16="http://schemas.microsoft.com/office/drawing/2014/main" val="1161722857"/>
                        </a:ext>
                      </a:extLst>
                    </a:gridCol>
                    <a:gridCol w="1350702">
                      <a:extLst>
                        <a:ext uri="{9D8B030D-6E8A-4147-A177-3AD203B41FA5}">
                          <a16:colId xmlns:a16="http://schemas.microsoft.com/office/drawing/2014/main" val="2911992642"/>
                        </a:ext>
                      </a:extLst>
                    </a:gridCol>
                    <a:gridCol w="1279613">
                      <a:extLst>
                        <a:ext uri="{9D8B030D-6E8A-4147-A177-3AD203B41FA5}">
                          <a16:colId xmlns:a16="http://schemas.microsoft.com/office/drawing/2014/main" val="894462660"/>
                        </a:ext>
                      </a:extLst>
                    </a:gridCol>
                    <a:gridCol w="1181061">
                      <a:extLst>
                        <a:ext uri="{9D8B030D-6E8A-4147-A177-3AD203B41FA5}">
                          <a16:colId xmlns:a16="http://schemas.microsoft.com/office/drawing/2014/main" val="656556322"/>
                        </a:ext>
                      </a:extLst>
                    </a:gridCol>
                    <a:gridCol w="2013527">
                      <a:extLst>
                        <a:ext uri="{9D8B030D-6E8A-4147-A177-3AD203B41FA5}">
                          <a16:colId xmlns:a16="http://schemas.microsoft.com/office/drawing/2014/main" val="769160749"/>
                        </a:ext>
                      </a:extLst>
                    </a:gridCol>
                    <a:gridCol w="1209963">
                      <a:extLst>
                        <a:ext uri="{9D8B030D-6E8A-4147-A177-3AD203B41FA5}">
                          <a16:colId xmlns:a16="http://schemas.microsoft.com/office/drawing/2014/main" val="2908111328"/>
                        </a:ext>
                      </a:extLst>
                    </a:gridCol>
                    <a:gridCol w="1069348">
                      <a:extLst>
                        <a:ext uri="{9D8B030D-6E8A-4147-A177-3AD203B41FA5}">
                          <a16:colId xmlns:a16="http://schemas.microsoft.com/office/drawing/2014/main" val="2448529563"/>
                        </a:ext>
                      </a:extLst>
                    </a:gridCol>
                    <a:gridCol w="1655379">
                      <a:extLst>
                        <a:ext uri="{9D8B030D-6E8A-4147-A177-3AD203B41FA5}">
                          <a16:colId xmlns:a16="http://schemas.microsoft.com/office/drawing/2014/main" val="297177577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dirty="0"/>
                            <a:t>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Graph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Saturation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Computation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60000" t="-2105" r="-157714" b="-7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Extrapolation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734183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378" t="-81513" r="-623874" b="-502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371" t="-81513" r="-505670" b="-502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Negative and positive values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✘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3699690"/>
                      </a:ext>
                    </a:extLst>
                  </a:tr>
                  <a:tr h="7291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Tanh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378" t="-180000" r="-623874" b="-3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371" t="-180000" r="-505670" b="-39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Negative and positive values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✓</a:t>
                          </a:r>
                        </a:p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/>
                            <a:t>✘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382415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ReLU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378" t="-282353" r="-623874" b="-30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371" t="-282353" r="-505670" b="-30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Negative values (</a:t>
                          </a:r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dying </a:t>
                          </a:r>
                          <a:r>
                            <a:rPr kumimoji="0" lang="en-US" sz="1200" b="0" i="1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ReLU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Easy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4916746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Leaky</a:t>
                          </a:r>
                        </a:p>
                        <a:p>
                          <a:pPr algn="l"/>
                          <a:r>
                            <a:rPr lang="en-US" dirty="0" err="1"/>
                            <a:t>ReLU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378" t="-382353" r="-623874" b="-20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371" t="-382353" r="-505670" b="-20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Easy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1321716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 err="1"/>
                            <a:t>Softplus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378" t="-482353" r="-623874" b="-10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371" t="-482353" r="-505670" b="-10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Large negative values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Intensive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✓</a:t>
                          </a:r>
                        </a:p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0626540"/>
                      </a:ext>
                    </a:extLst>
                  </a:tr>
                  <a:tr h="7247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Swish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378" t="-582353" r="-623874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2371" t="-582353" r="-505670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1692" t="-582353" r="-196375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Intensive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✓</a:t>
                          </a:r>
                        </a:p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rPr>
                            <a:t>✘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58349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3FDA89B-5E94-4232-81E1-F21DEF3B1F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740" y="2308456"/>
            <a:ext cx="1097291" cy="7101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807700-58B6-40E1-B6C2-56159D6941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322" y="3042593"/>
            <a:ext cx="912008" cy="7101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DFBA71-717F-4499-8861-A35A8BCC5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21" y="1606279"/>
            <a:ext cx="1109410" cy="7101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C39167-0B54-4E7C-9832-DBC20D4468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457" y="3717231"/>
            <a:ext cx="797738" cy="746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661A41-6665-412E-8EC9-71149A4B22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0" y="4472061"/>
            <a:ext cx="969212" cy="7048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12CFBE-5843-4D40-9DFD-11C08C13B5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12"/>
          <a:stretch/>
        </p:blipFill>
        <p:spPr>
          <a:xfrm>
            <a:off x="3012720" y="5179780"/>
            <a:ext cx="1039461" cy="710191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1442F73A-5B84-4214-8D73-7C4C3BEE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9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can’t these functions extrapolate?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ko-KR" dirty="0"/>
                  <a:t>Given a scalar </a:t>
                </a:r>
                <a:r>
                  <a:rPr lang="en-US" altLang="ko-KR" i="1" dirty="0"/>
                  <a:t>z </a:t>
                </a:r>
                <a:r>
                  <a:rPr lang="en-US" altLang="ko-KR" dirty="0"/>
                  <a:t>and a unit vector </a:t>
                </a:r>
                <a:r>
                  <a:rPr lang="en-US" altLang="ko-KR" i="1" dirty="0"/>
                  <a:t>u</a:t>
                </a:r>
                <a:r>
                  <a:rPr lang="en-US" altLang="ko-KR" dirty="0"/>
                  <a:t>:</a:t>
                </a:r>
              </a:p>
              <a:p>
                <a:r>
                  <a:rPr lang="en-US" altLang="ko-KR" dirty="0"/>
                  <a:t>Theorem for Tanh: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𝑡𝑎𝑛h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𝑧𝑢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altLang="ko-KR" b="0" dirty="0"/>
              </a:p>
              <a:p>
                <a:pPr marL="0" indent="0" algn="ctr">
                  <a:buNone/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dirty="0"/>
                  <a:t> is a constant vector depending on </a:t>
                </a:r>
                <a:r>
                  <a:rPr lang="en-US" altLang="ko-KR" i="1" dirty="0"/>
                  <a:t>u </a:t>
                </a:r>
                <a:r>
                  <a:rPr lang="en-US" altLang="ko-KR" dirty="0"/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Tanh converges to a constant!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Theorem for 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𝑅𝑒𝐿𝑈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𝑧𝑢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dirty="0"/>
                  <a:t>where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R" dirty="0"/>
                  <a:t> is a constant matrix depending on </a:t>
                </a:r>
                <a:r>
                  <a:rPr lang="en-US" altLang="ko-KR" i="1" dirty="0"/>
                  <a:t>u </a:t>
                </a:r>
                <a:r>
                  <a:rPr lang="en-US" altLang="ko-KR" i="1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 converges to a linear transformation! 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dirty="0"/>
                  <a:t>This results holds true for functions in the 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 family as well e.g. Leaky 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 and Swish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700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95EBC-489C-4328-8A1C-3EB33E97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976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Sinusoidal Activation Functions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Some work has been done on them such as:</a:t>
                </a:r>
              </a:p>
              <a:p>
                <a:endParaRPr lang="en-US" altLang="ko-KR" dirty="0"/>
              </a:p>
              <a:p>
                <a:pPr lvl="1"/>
                <a:r>
                  <a:rPr lang="en-US" altLang="ko-KR" dirty="0"/>
                  <a:t>Sinusoidal activations</a:t>
                </a:r>
                <a:r>
                  <a:rPr lang="en-US" altLang="ko-KR" baseline="30000" dirty="0"/>
                  <a:t>1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marL="457200" lvl="1" indent="0" algn="ctr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Fourier Neural Networks</a:t>
                </a:r>
                <a:r>
                  <a:rPr lang="en-US" altLang="ko-KR" baseline="30000" dirty="0"/>
                  <a:t>2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/>
                  <a:t> is a single activation function of the network: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n-US" altLang="ko-KR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3ED77-4F59-4DA5-A69E-22214983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9745" y="5776381"/>
            <a:ext cx="10850417" cy="365125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en-US" altLang="ko-KR"/>
              <a:t>Taming the waves: sine as activation function in deep neural networks (</a:t>
            </a:r>
            <a:r>
              <a:rPr lang="en-US" altLang="ko-KR">
                <a:hlinkClick r:id="rId3"/>
              </a:rPr>
              <a:t>https://openreview.net/forum?id=Sks3zF9eg</a:t>
            </a:r>
            <a:r>
              <a:rPr lang="en-US" altLang="ko-KR"/>
              <a:t>) </a:t>
            </a:r>
          </a:p>
          <a:p>
            <a:pPr algn="l"/>
            <a:r>
              <a:rPr lang="en-US" altLang="ko-KR"/>
              <a:t>2.    Fourier Neural Networks: A Comparative Study (</a:t>
            </a:r>
            <a:r>
              <a:rPr lang="en-US" altLang="ko-KR">
                <a:hlinkClick r:id="rId4"/>
              </a:rPr>
              <a:t>https://arxiv.org/abs/1902.03011</a:t>
            </a:r>
            <a:r>
              <a:rPr lang="en-US" altLang="ko-KR"/>
              <a:t>) </a:t>
            </a:r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10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Sinusoidal Activation Functions: Pros and Cons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29745" y="1387336"/>
            <a:ext cx="4770584" cy="4351338"/>
          </a:xfrm>
        </p:spPr>
        <p:txBody>
          <a:bodyPr/>
          <a:lstStyle/>
          <a:p>
            <a:r>
              <a:rPr lang="en-US" altLang="ko-KR" dirty="0"/>
              <a:t>Cons</a:t>
            </a:r>
          </a:p>
          <a:p>
            <a:pPr lvl="1"/>
            <a:r>
              <a:rPr lang="en-US" altLang="ko-KR" dirty="0"/>
              <a:t>Difficult to train (degeneracy in local minima)</a:t>
            </a:r>
          </a:p>
          <a:p>
            <a:pPr lvl="1"/>
            <a:r>
              <a:rPr lang="en-US" altLang="ko-KR" dirty="0"/>
              <a:t>Computationally Expensive</a:t>
            </a:r>
          </a:p>
          <a:p>
            <a:pPr lvl="1"/>
            <a:r>
              <a:rPr lang="en-US" altLang="ko-KR" dirty="0"/>
              <a:t>Cannot compete against </a:t>
            </a:r>
            <a:r>
              <a:rPr lang="en-US" altLang="ko-KR" dirty="0" err="1"/>
              <a:t>ReLU</a:t>
            </a:r>
            <a:r>
              <a:rPr lang="en-US" altLang="ko-KR" dirty="0"/>
              <a:t> on standard tasks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726BF-E6E2-42D2-AE05-C3F8B5C5D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2F201AB-7F11-4EAF-A781-D4020B921CB2}"/>
              </a:ext>
            </a:extLst>
          </p:cNvPr>
          <p:cNvSpPr txBox="1">
            <a:spLocks/>
          </p:cNvSpPr>
          <p:nvPr/>
        </p:nvSpPr>
        <p:spPr>
          <a:xfrm>
            <a:off x="761999" y="1387336"/>
            <a:ext cx="47705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Pros</a:t>
            </a:r>
          </a:p>
          <a:p>
            <a:pPr lvl="1"/>
            <a:r>
              <a:rPr lang="en-US" altLang="ko-KR" dirty="0"/>
              <a:t>Universal extrapolation properties</a:t>
            </a:r>
          </a:p>
          <a:p>
            <a:pPr lvl="1"/>
            <a:r>
              <a:rPr lang="en-US" altLang="ko-KR" dirty="0"/>
              <a:t>Can learn some </a:t>
            </a:r>
            <a:r>
              <a:rPr lang="en-US" altLang="ko-KR" i="1" dirty="0"/>
              <a:t>a priori</a:t>
            </a:r>
            <a:r>
              <a:rPr lang="en-US" altLang="ko-KR" dirty="0"/>
              <a:t> known periodic signals better than alternatives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1A894E5-D66B-4909-8597-7517CBAEAF81}"/>
              </a:ext>
            </a:extLst>
          </p:cNvPr>
          <p:cNvSpPr txBox="1">
            <a:spLocks/>
          </p:cNvSpPr>
          <p:nvPr/>
        </p:nvSpPr>
        <p:spPr>
          <a:xfrm>
            <a:off x="914399" y="4414982"/>
            <a:ext cx="10515599" cy="1476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1C31F77-CAA1-4176-863E-44CDD24CD36C}"/>
              </a:ext>
            </a:extLst>
          </p:cNvPr>
          <p:cNvSpPr txBox="1">
            <a:spLocks/>
          </p:cNvSpPr>
          <p:nvPr/>
        </p:nvSpPr>
        <p:spPr>
          <a:xfrm>
            <a:off x="1244599" y="4457062"/>
            <a:ext cx="8973129" cy="11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 </a:t>
            </a:r>
            <a:r>
              <a:rPr lang="en-US" altLang="ko-KR" dirty="0"/>
              <a:t>In these formulations, sinusoidal activations seem to be not competitive against alternatives!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6979072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742950" indent="-285750">
          <a:buFont typeface="Arial" panose="020B0604020202020204" pitchFamily="34" charset="0"/>
          <a:buChar char="•"/>
          <a:defRPr b="1" dirty="0" smtClean="0">
            <a:solidFill>
              <a:srgbClr val="0000F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2919CAE1-BC6B-4FED-A761-BA4BEA2EC8E5}" vid="{45B141A8-A414-4F97-A4FB-1DB973C673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2839</TotalTime>
  <Words>1486</Words>
  <Application>Microsoft Office PowerPoint</Application>
  <PresentationFormat>Widescreen</PresentationFormat>
  <Paragraphs>299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Wingdings</vt:lpstr>
      <vt:lpstr>테마1</vt:lpstr>
      <vt:lpstr>Acrobat Document</vt:lpstr>
      <vt:lpstr>System Intelligence Laboratory</vt:lpstr>
      <vt:lpstr>Snakes and Sirens: Can Sines Help Deep Learning?</vt:lpstr>
      <vt:lpstr>Contents</vt:lpstr>
      <vt:lpstr>Motivation</vt:lpstr>
      <vt:lpstr>Activation Fuctions</vt:lpstr>
      <vt:lpstr>Overview of Commonly Used Activation Fuctions</vt:lpstr>
      <vt:lpstr>Why can’t these functions extrapolate?</vt:lpstr>
      <vt:lpstr>Sinusoidal Activation Functions</vt:lpstr>
      <vt:lpstr>Sinusoidal Activation Functions: Pros and Cons</vt:lpstr>
      <vt:lpstr>Snake</vt:lpstr>
      <vt:lpstr>Snake Extrapolation</vt:lpstr>
      <vt:lpstr>Competitiveness against Other Activation Functions – Periodic Data</vt:lpstr>
      <vt:lpstr>Competitiveness against Other Activation Functions – Non-Periodic Data</vt:lpstr>
      <vt:lpstr>Background: Implicit Neural Representations</vt:lpstr>
      <vt:lpstr>Background: Implicit Neural Representations (continued)</vt:lpstr>
      <vt:lpstr>SIREN</vt:lpstr>
      <vt:lpstr>SIREN Properties</vt:lpstr>
      <vt:lpstr>Image Learning</vt:lpstr>
      <vt:lpstr>Supervising on Gradients and Laplacians</vt:lpstr>
      <vt:lpstr>Supervising on Gradients and Laplacians (continued)</vt:lpstr>
      <vt:lpstr>Solving Differential Equations</vt:lpstr>
      <vt:lpstr>Experiments: Hypersolvers1 for Controlled Dynamical Systems </vt:lpstr>
      <vt:lpstr>Experiments: Hypersolvers1 for Controlled Dynamical Systems (continued) </vt:lpstr>
      <vt:lpstr>Residuals on the Inverted Pendulum</vt:lpstr>
      <vt:lpstr>Residual Shape Comparison with Activation Functions </vt:lpstr>
      <vt:lpstr>Revised Overview of Activation Functions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Chi Hyeon</dc:creator>
  <cp:lastModifiedBy>Federico Berto</cp:lastModifiedBy>
  <cp:revision>111</cp:revision>
  <dcterms:created xsi:type="dcterms:W3CDTF">2021-01-28T05:50:42Z</dcterms:created>
  <dcterms:modified xsi:type="dcterms:W3CDTF">2021-03-31T09:06:35Z</dcterms:modified>
</cp:coreProperties>
</file>